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09" r:id="rId3"/>
    <p:sldId id="1017" r:id="rId4"/>
    <p:sldId id="1020" r:id="rId5"/>
    <p:sldId id="1018" r:id="rId6"/>
    <p:sldId id="1019" r:id="rId7"/>
    <p:sldId id="1010" r:id="rId8"/>
    <p:sldId id="1021" r:id="rId9"/>
    <p:sldId id="1016" r:id="rId10"/>
    <p:sldId id="1011" r:id="rId11"/>
    <p:sldId id="1025" r:id="rId12"/>
    <p:sldId id="1024" r:id="rId13"/>
    <p:sldId id="1027" r:id="rId14"/>
    <p:sldId id="1028" r:id="rId15"/>
    <p:sldId id="1029" r:id="rId16"/>
    <p:sldId id="1012" r:id="rId17"/>
    <p:sldId id="1013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5929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I like sport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Lead-in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&amp; Cartoon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25249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图片是男孩跳得很高，故选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图片是男孩跑得很快，故选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图片是两个男孩在打篮球，故选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图片是两个男孩在踢足球，故选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四、从方框中选择合适的内容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6815286" y="1556792"/>
            <a:ext cx="3574112" cy="3323987"/>
          </a:xfrm>
          <a:prstGeom prst="rect">
            <a:avLst/>
          </a:prstGeom>
          <a:noFill/>
          <a:ln w="19050">
            <a:solidFill>
              <a:srgbClr val="F15929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new basketball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basketball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afternoon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dinner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2977246" y="21056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46934" y="274756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60540" y="40370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02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0565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six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7535366" y="1329149"/>
            <a:ext cx="3574112" cy="3323987"/>
          </a:xfrm>
          <a:prstGeom prst="rect">
            <a:avLst/>
          </a:prstGeom>
          <a:noFill/>
          <a:ln w="19050">
            <a:solidFill>
              <a:srgbClr val="F15929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new basketball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basketball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afternoon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dinner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998862" y="20427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23198" y="26716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10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在体育馆做直播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她正在向网友介绍自己和小伙伴的体育才能呢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在相应图片下的方框内打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swim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play ping-pong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three new classmates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同班同学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John,Frank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Jim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play basketball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play ping-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Jim can skate very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564" y="917429"/>
            <a:ext cx="353949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596095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336555"/>
              </p:ext>
            </p:extLst>
          </p:nvPr>
        </p:nvGraphicFramePr>
        <p:xfrm>
          <a:off x="334567" y="1052736"/>
          <a:ext cx="11521280" cy="4394641"/>
        </p:xfrm>
        <a:graphic>
          <a:graphicData uri="http://schemas.openxmlformats.org/drawingml/2006/table">
            <a:tbl>
              <a:tblPr firstRow="1" firstCol="1" bandRow="1"/>
              <a:tblGrid>
                <a:gridCol w="1647872">
                  <a:extLst>
                    <a:ext uri="{9D8B030D-6E8A-4147-A177-3AD203B41FA5}">
                      <a16:colId xmlns:a16="http://schemas.microsoft.com/office/drawing/2014/main" val="3595039579"/>
                    </a:ext>
                  </a:extLst>
                </a:gridCol>
                <a:gridCol w="2468352">
                  <a:extLst>
                    <a:ext uri="{9D8B030D-6E8A-4147-A177-3AD203B41FA5}">
                      <a16:colId xmlns:a16="http://schemas.microsoft.com/office/drawing/2014/main" val="1141856668"/>
                    </a:ext>
                  </a:extLst>
                </a:gridCol>
                <a:gridCol w="2468352">
                  <a:extLst>
                    <a:ext uri="{9D8B030D-6E8A-4147-A177-3AD203B41FA5}">
                      <a16:colId xmlns:a16="http://schemas.microsoft.com/office/drawing/2014/main" val="2839483190"/>
                    </a:ext>
                  </a:extLst>
                </a:gridCol>
                <a:gridCol w="2468352">
                  <a:extLst>
                    <a:ext uri="{9D8B030D-6E8A-4147-A177-3AD203B41FA5}">
                      <a16:colId xmlns:a16="http://schemas.microsoft.com/office/drawing/2014/main" val="2504053347"/>
                    </a:ext>
                  </a:extLst>
                </a:gridCol>
                <a:gridCol w="2468352">
                  <a:extLst>
                    <a:ext uri="{9D8B030D-6E8A-4147-A177-3AD203B41FA5}">
                      <a16:colId xmlns:a16="http://schemas.microsoft.com/office/drawing/2014/main" val="2809914220"/>
                    </a:ext>
                  </a:extLst>
                </a:gridCol>
              </a:tblGrid>
              <a:tr h="18343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49104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Sally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677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461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Frank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7777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Jim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248734"/>
                  </a:ext>
                </a:extLst>
              </a:tr>
            </a:tbl>
          </a:graphicData>
        </a:graphic>
      </p:graphicFrame>
      <p:pic>
        <p:nvPicPr>
          <p:cNvPr id="5" name="R127T.tif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0848" y="1414928"/>
            <a:ext cx="1236264" cy="12407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R128T.tif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1431" y="1342921"/>
            <a:ext cx="1623152" cy="12407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R129T.tif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56994" y="1525795"/>
            <a:ext cx="2134556" cy="12407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R130T.t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9485" y="1414929"/>
            <a:ext cx="1912207" cy="12407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5450336" y="295223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851601" y="295223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854846" y="359112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422917" y="359112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452019" y="4212927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422917" y="484999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22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Sally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swim very well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ping-pong too.”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游泳游得好，她还会打乒乓球；由文中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“John can play basketball and skate.”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会打篮球和滑冰；由文中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“Frank can play ping-pong.”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会打乒乓球；由文中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Jim can skate very well.”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滑冰滑得很好。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072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统计图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体育社团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Primary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3.eps" descr="id:2147493142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706" y="731204"/>
            <a:ext cx="7629525" cy="5397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530665"/>
            <a:ext cx="2954020" cy="431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FS118.tif" descr="id:2147496279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8122" y="3933056"/>
            <a:ext cx="6751460" cy="266429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3241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sport clubs in Red Star Primary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girls and six boys joined the Rope Jumping Club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ten students joined the Roller Skating Club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45 students in Class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789" y="169175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7789" y="232794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7789" y="296784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7789" y="35997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005777"/>
              </p:ext>
            </p:extLst>
          </p:nvPr>
        </p:nvGraphicFramePr>
        <p:xfrm>
          <a:off x="335439" y="1521956"/>
          <a:ext cx="11519536" cy="4067284"/>
        </p:xfrm>
        <a:graphic>
          <a:graphicData uri="http://schemas.openxmlformats.org/drawingml/2006/table">
            <a:tbl>
              <a:tblPr firstRow="1" firstCol="1" bandRow="1"/>
              <a:tblGrid>
                <a:gridCol w="719207">
                  <a:extLst>
                    <a:ext uri="{9D8B030D-6E8A-4147-A177-3AD203B41FA5}">
                      <a16:colId xmlns:a16="http://schemas.microsoft.com/office/drawing/2014/main" val="573007412"/>
                    </a:ext>
                  </a:extLst>
                </a:gridCol>
                <a:gridCol w="10800329">
                  <a:extLst>
                    <a:ext uri="{9D8B030D-6E8A-4147-A177-3AD203B41FA5}">
                      <a16:colId xmlns:a16="http://schemas.microsoft.com/office/drawing/2014/main" val="3068537861"/>
                    </a:ext>
                  </a:extLst>
                </a:gridCol>
              </a:tblGrid>
              <a:tr h="40672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络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53798"/>
                  </a:ext>
                </a:extLst>
              </a:tr>
            </a:tbl>
          </a:graphicData>
        </a:graphic>
      </p:graphicFrame>
      <p:pic>
        <p:nvPicPr>
          <p:cNvPr id="3" name="25目标4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39" y="980728"/>
            <a:ext cx="11519535" cy="542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JG4T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6654" y="1738490"/>
            <a:ext cx="10638355" cy="363472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169630"/>
              </p:ext>
            </p:extLst>
          </p:nvPr>
        </p:nvGraphicFramePr>
        <p:xfrm>
          <a:off x="334567" y="1124744"/>
          <a:ext cx="11521280" cy="3672408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929755597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089030930"/>
                    </a:ext>
                  </a:extLst>
                </a:gridCol>
              </a:tblGrid>
              <a:tr h="6757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/æ/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ppy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tch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ck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660532"/>
                  </a:ext>
                </a:extLst>
              </a:tr>
              <a:tr h="29966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打（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球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），踢（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球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足球运动；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足球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ping-pong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乒乓球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运动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篮球运动；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篮球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非常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试</a:t>
                      </a:r>
                      <a:r>
                        <a:rPr lang="en-US" altLang="zh-CN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oops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哎哟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53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343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635514"/>
              </p:ext>
            </p:extLst>
          </p:nvPr>
        </p:nvGraphicFramePr>
        <p:xfrm>
          <a:off x="334567" y="980728"/>
          <a:ext cx="11521280" cy="5017888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663207654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2712363178"/>
                    </a:ext>
                  </a:extLst>
                </a:gridCol>
              </a:tblGrid>
              <a:tr h="50178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 sport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喜欢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运动</a:t>
                      </a: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踢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足球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running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喜欢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跑步</a:t>
                      </a: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保持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健康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us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和我们一起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玩</a:t>
                      </a: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有趣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again tomorrow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明天再玩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be good at ...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擅长于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throw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back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扔回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它</a:t>
                      </a: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for us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对我们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go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试一试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try again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再试一次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 played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好球</a:t>
                      </a: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841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0657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79397"/>
              </p:ext>
            </p:extLst>
          </p:nvPr>
        </p:nvGraphicFramePr>
        <p:xfrm>
          <a:off x="334567" y="908720"/>
          <a:ext cx="11521280" cy="5040560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3180032878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278925513"/>
                    </a:ext>
                  </a:extLst>
                </a:gridCol>
              </a:tblGrid>
              <a:tr h="50405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sport do you like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？你喜欢什么运动？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 like ...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我喜欢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—Do you like ...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？你喜欢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吗？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like ...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是的，我喜欢。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不，我不喜欢。我喜欢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like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good for us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我喜欢运动。它对我们有好处。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like ...What about you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？我喜欢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你呢？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“What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？＝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们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）呢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，用于询问对方的观点。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Ping-pong is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fun,but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can’t play well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乒乓球很有趣，但是我打得不好。</a:t>
                      </a: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15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55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299612"/>
              </p:ext>
            </p:extLst>
          </p:nvPr>
        </p:nvGraphicFramePr>
        <p:xfrm>
          <a:off x="334567" y="1268760"/>
          <a:ext cx="11521280" cy="3600400"/>
        </p:xfrm>
        <a:graphic>
          <a:graphicData uri="http://schemas.openxmlformats.org/drawingml/2006/table">
            <a:tbl>
              <a:tblPr firstRow="1" firstCol="1" bandRow="1"/>
              <a:tblGrid>
                <a:gridCol w="720079">
                  <a:extLst>
                    <a:ext uri="{9D8B030D-6E8A-4147-A177-3AD203B41FA5}">
                      <a16:colId xmlns:a16="http://schemas.microsoft.com/office/drawing/2014/main" val="3048952129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1844987922"/>
                    </a:ext>
                  </a:extLst>
                </a:gridCol>
              </a:tblGrid>
              <a:tr h="36004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“play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＋球类运动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的用法：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＋球类运动，表示打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踢某种球类。如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“play ping-pong/football/basketball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打乒乓球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踢足球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打篮球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good for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的用法：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“be good for ...”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有益处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后面加受益的对象，如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“be good for us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对我们有益处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good for eyes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对眼睛有益处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179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12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用数字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727" y="747286"/>
            <a:ext cx="9430385" cy="53975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9159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skip, Bobby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basketball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playing ping-pong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is running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likes playing football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b="20913"/>
          <a:stretch/>
        </p:blipFill>
        <p:spPr>
          <a:xfrm>
            <a:off x="1243437" y="1973394"/>
            <a:ext cx="9694235" cy="1339198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5810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1436688" algn="l"/>
                <a:tab pos="4302125" algn="l"/>
                <a:tab pos="7175500" algn="l"/>
                <a:tab pos="10050463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16048" y="336600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5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3794506" y="336600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1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5921677" y="338393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8111430" y="336600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10136619" y="336600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998" y="2190901"/>
            <a:ext cx="3816424" cy="5267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二、从方框中选出与所给词画线部分发音相同的单词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ck,c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n,h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ppy,c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ke,h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4375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boy likes eating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ngoes in the red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girl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run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wears a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T-shirt and sits on the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358053" y="2699867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happy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79582" y="2779870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418889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can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92259" y="3414628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black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86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831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三、选出与下列图片相对应的句子。</a:t>
            </a:r>
            <a:endParaRPr lang="zh-CN" altLang="zh-CN" sz="1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1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346" y="729010"/>
            <a:ext cx="5742305" cy="5397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29505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Jack are playing football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 can jump high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fast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跑得快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the winner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playing basketball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b="19445"/>
          <a:stretch/>
        </p:blipFill>
        <p:spPr>
          <a:xfrm>
            <a:off x="866912" y="1988840"/>
            <a:ext cx="10472727" cy="1512168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428999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671185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37681" y="35638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871070" y="35638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607374" y="35638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57284" y="35638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2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783</Words>
  <Application>Microsoft Office PowerPoint</Application>
  <PresentationFormat>自定义</PresentationFormat>
  <Paragraphs>143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361</cp:revision>
  <dcterms:created xsi:type="dcterms:W3CDTF">2020-11-06T05:24:00Z</dcterms:created>
  <dcterms:modified xsi:type="dcterms:W3CDTF">2025-06-24T01:53:52Z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